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2"/>
  </p:notesMasterIdLst>
  <p:sldIdLst>
    <p:sldId id="259" r:id="rId5"/>
    <p:sldId id="262" r:id="rId6"/>
    <p:sldId id="261" r:id="rId7"/>
    <p:sldId id="263" r:id="rId8"/>
    <p:sldId id="264" r:id="rId9"/>
    <p:sldId id="265" r:id="rId10"/>
    <p:sldId id="260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684"/>
    <a:srgbClr val="717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99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30177-70B3-4224-A3C7-C17583FB833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6A980-FF81-4EFF-986F-E2B40A4D5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0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D562-C5E2-481B-A4A6-FBA4F3173D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2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B_PPT_slides_title_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824" y="4773143"/>
            <a:ext cx="4108765" cy="183638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20824" y="3539266"/>
            <a:ext cx="4108765" cy="62369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20888" y="4313318"/>
            <a:ext cx="3416300" cy="406400"/>
          </a:xfrm>
        </p:spPr>
        <p:txBody>
          <a:bodyPr anchor="b"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608700" y="1368425"/>
            <a:ext cx="2052700" cy="1825625"/>
          </a:xfrm>
        </p:spPr>
        <p:txBody>
          <a:bodyPr anchor="ctr"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NAME</a:t>
            </a:r>
            <a:r>
              <a:rPr lang="en-US" sz="2000" u="sng" dirty="0">
                <a:solidFill>
                  <a:schemeClr val="bg1"/>
                </a:solidFill>
              </a:rPr>
              <a:t>		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Senior Consultant, AGB</a:t>
            </a:r>
          </a:p>
        </p:txBody>
      </p:sp>
    </p:spTree>
    <p:extLst>
      <p:ext uri="{BB962C8B-B14F-4D97-AF65-F5344CB8AC3E}">
        <p14:creationId xmlns:p14="http://schemas.microsoft.com/office/powerpoint/2010/main" val="418031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GB_PPT_slides_titl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824" y="4742723"/>
            <a:ext cx="6580373" cy="183638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20824" y="3658642"/>
            <a:ext cx="5751576" cy="623691"/>
          </a:xfrm>
        </p:spPr>
        <p:txBody>
          <a:bodyPr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20888" y="4282898"/>
            <a:ext cx="3416300" cy="406400"/>
          </a:xfrm>
        </p:spPr>
        <p:txBody>
          <a:bodyPr anchor="b"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608700" y="1368425"/>
            <a:ext cx="2052700" cy="1825625"/>
          </a:xfrm>
        </p:spPr>
        <p:txBody>
          <a:bodyPr anchor="ctr"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08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/>
            <a:fld id="{3201A739-653B-4C1F-A6E5-1B31EDCA576C}" type="datetime1">
              <a:rPr lang="en-US" smtClean="0">
                <a:solidFill>
                  <a:srgbClr val="D4D2D0"/>
                </a:solidFill>
              </a:rPr>
              <a:pPr defTabSz="457200"/>
              <a:t>4/2/2019</a:t>
            </a:fld>
            <a:endParaRPr lang="en-US">
              <a:solidFill>
                <a:srgbClr val="D4D2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/>
            <a:r>
              <a:rPr lang="en-US">
                <a:solidFill>
                  <a:srgbClr val="D4D2D0"/>
                </a:solidFill>
              </a:rPr>
              <a:t>© Copyright 2013 | Association of Governing Boards of Universities and Colleges</a:t>
            </a:r>
          </a:p>
        </p:txBody>
      </p:sp>
    </p:spTree>
    <p:extLst>
      <p:ext uri="{BB962C8B-B14F-4D97-AF65-F5344CB8AC3E}">
        <p14:creationId xmlns:p14="http://schemas.microsoft.com/office/powerpoint/2010/main" val="44059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GB_PPT_slides_titl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824" y="4742723"/>
            <a:ext cx="6580373" cy="183638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20824" y="3658642"/>
            <a:ext cx="5751576" cy="623691"/>
          </a:xfrm>
        </p:spPr>
        <p:txBody>
          <a:bodyPr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20888" y="4282898"/>
            <a:ext cx="3416300" cy="406400"/>
          </a:xfrm>
        </p:spPr>
        <p:txBody>
          <a:bodyPr anchor="b"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608700" y="1368425"/>
            <a:ext cx="2052700" cy="1825625"/>
          </a:xfrm>
        </p:spPr>
        <p:txBody>
          <a:bodyPr anchor="ctr"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218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- 1 line, 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063" y="1650224"/>
            <a:ext cx="7992801" cy="4112676"/>
          </a:xfrm>
        </p:spPr>
        <p:txBody>
          <a:bodyPr/>
          <a:lstStyle>
            <a:lvl1pPr marL="457200" indent="-457200">
              <a:spcBef>
                <a:spcPts val="300"/>
              </a:spcBef>
              <a:buFont typeface="+mj-lt"/>
              <a:buAutoNum type="arabicPeriod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028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- 2 line, 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B_PPT_slides_2lin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9063" y="334628"/>
            <a:ext cx="7551714" cy="1695964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063" y="2365220"/>
            <a:ext cx="7992801" cy="3493961"/>
          </a:xfrm>
        </p:spPr>
        <p:txBody>
          <a:bodyPr/>
          <a:lstStyle>
            <a:lvl1pPr marL="457200" indent="-457200">
              <a:spcBef>
                <a:spcPts val="300"/>
              </a:spcBef>
              <a:buFont typeface="+mj-lt"/>
              <a:buAutoNum type="arabicPeriod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70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- 1 line,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9327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- 2 line,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B_PPT_slides_2lin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9063" y="334628"/>
            <a:ext cx="7551714" cy="1695964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063" y="2242969"/>
            <a:ext cx="7764656" cy="3516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1012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- 1 line,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7571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- 2 line,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B_PPT_slides_2lin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9063" y="334628"/>
            <a:ext cx="7551714" cy="1695964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063" y="2338326"/>
            <a:ext cx="7764656" cy="3516777"/>
          </a:xfrm>
        </p:spPr>
        <p:txBody>
          <a:bodyPr numCol="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569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5133975" y="6418263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kern="120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fld id="{3AE90A14-BB4C-4502-9DF8-A69B860DFE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3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GB_PPT_slides_1line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9063" y="334628"/>
            <a:ext cx="7551714" cy="10830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9063" y="1671739"/>
            <a:ext cx="7764656" cy="41126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8296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7" r:id="rId9"/>
    <p:sldLayoutId id="2147483672" r:id="rId10"/>
    <p:sldLayoutId id="2147483688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i="0" kern="1200">
          <a:solidFill>
            <a:srgbClr val="4F2683"/>
          </a:solidFill>
          <a:latin typeface="Calibri"/>
          <a:ea typeface="+mj-ea"/>
          <a:cs typeface="Calibri"/>
        </a:defRPr>
      </a:lvl1pPr>
    </p:titleStyle>
    <p:bodyStyle>
      <a:lvl1pPr marL="228600" indent="-228600" algn="l" defTabSz="457200" rtl="0" eaLnBrk="1" latinLnBrk="0" hangingPunct="1">
        <a:spcBef>
          <a:spcPts val="300"/>
        </a:spcBef>
        <a:buFont typeface="Lucida Grande"/>
        <a:buChar char="­"/>
        <a:defRPr sz="2500" b="0" i="0" kern="1200">
          <a:solidFill>
            <a:srgbClr val="717073"/>
          </a:solidFill>
          <a:latin typeface="Calibri"/>
          <a:ea typeface="+mn-ea"/>
          <a:cs typeface="Calibri"/>
        </a:defRPr>
      </a:lvl1pPr>
      <a:lvl2pPr marL="457200" indent="-228600" algn="l" defTabSz="457200" rtl="0" eaLnBrk="1" latinLnBrk="0" hangingPunct="1">
        <a:spcBef>
          <a:spcPts val="0"/>
        </a:spcBef>
        <a:buFont typeface="Arial"/>
        <a:buChar char="–"/>
        <a:defRPr sz="2000" b="0" i="0" kern="1200">
          <a:solidFill>
            <a:srgbClr val="717073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717073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717073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8972" y="4017814"/>
            <a:ext cx="6879102" cy="197482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000" b="1" dirty="0">
                <a:solidFill>
                  <a:schemeClr val="tx1"/>
                </a:solidFill>
              </a:rPr>
              <a:t>Equity and Inclusion and </a:t>
            </a:r>
            <a:br>
              <a:rPr lang="en-US" sz="3000" b="1" dirty="0">
                <a:solidFill>
                  <a:schemeClr val="tx1"/>
                </a:solidFill>
              </a:rPr>
            </a:br>
            <a:r>
              <a:rPr lang="en-US" sz="3000" b="1" dirty="0">
                <a:solidFill>
                  <a:schemeClr val="tx1"/>
                </a:solidFill>
              </a:rPr>
              <a:t>the Role of Boards</a:t>
            </a:r>
          </a:p>
          <a:p>
            <a:pPr algn="ctr">
              <a:lnSpc>
                <a:spcPct val="100000"/>
              </a:lnSpc>
            </a:pPr>
            <a:br>
              <a:rPr lang="en-US" sz="30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Massachusetts Department of Higher Education</a:t>
            </a:r>
          </a:p>
          <a:p>
            <a:pPr algn="ctr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March 28, 2019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479459" y="1368425"/>
            <a:ext cx="2526890" cy="1825625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James E. Lyons, Sr.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AGB Senior Consultant </a:t>
            </a:r>
          </a:p>
        </p:txBody>
      </p:sp>
    </p:spTree>
    <p:extLst>
      <p:ext uri="{BB962C8B-B14F-4D97-AF65-F5344CB8AC3E}">
        <p14:creationId xmlns:p14="http://schemas.microsoft.com/office/powerpoint/2010/main" val="92678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60C8E1-10A3-4835-802C-AD43FD1C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conversations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27539F-97F2-4AE8-8DDE-27F56CF5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en-US" sz="3500" dirty="0">
                <a:solidFill>
                  <a:schemeClr val="tx1"/>
                </a:solidFill>
                <a:cs typeface="Times New Roman" panose="02020603050405020304" pitchFamily="18" charset="0"/>
              </a:rPr>
              <a:t>Why is it difficult for Boards to have conversations about equity and inclusion?</a:t>
            </a:r>
          </a:p>
          <a:p>
            <a:pPr marL="571500" indent="-571500"/>
            <a:endParaRPr lang="en-US" sz="35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500" dirty="0">
                <a:solidFill>
                  <a:schemeClr val="tx1"/>
                </a:solidFill>
                <a:cs typeface="Times New Roman" panose="02020603050405020304" pitchFamily="18" charset="0"/>
              </a:rPr>
              <a:t>Personally, how equipped do you feel </a:t>
            </a:r>
          </a:p>
          <a:p>
            <a:pPr marL="0" indent="0">
              <a:buNone/>
            </a:pPr>
            <a:r>
              <a:rPr lang="en-US" sz="3500" dirty="0">
                <a:solidFill>
                  <a:schemeClr val="tx1"/>
                </a:solidFill>
                <a:cs typeface="Times New Roman" panose="02020603050405020304" pitchFamily="18" charset="0"/>
              </a:rPr>
              <a:t>	 to navigate issues of equity and </a:t>
            </a:r>
          </a:p>
          <a:p>
            <a:pPr marL="0" indent="0">
              <a:buNone/>
            </a:pPr>
            <a:r>
              <a:rPr lang="en-US" sz="3500" dirty="0">
                <a:solidFill>
                  <a:schemeClr val="tx1"/>
                </a:solidFill>
                <a:cs typeface="Times New Roman" panose="02020603050405020304" pitchFamily="18" charset="0"/>
              </a:rPr>
              <a:t>	 inclusion 	as a board member?</a:t>
            </a:r>
          </a:p>
        </p:txBody>
      </p:sp>
    </p:spTree>
    <p:extLst>
      <p:ext uri="{BB962C8B-B14F-4D97-AF65-F5344CB8AC3E}">
        <p14:creationId xmlns:p14="http://schemas.microsoft.com/office/powerpoint/2010/main" val="1627458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52A2C1-8ED7-4547-B556-B69BCDE04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questions to consider: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AAF087-FC43-4242-AD1D-4CAB39056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en-US" sz="3500" dirty="0">
                <a:solidFill>
                  <a:schemeClr val="tx1"/>
                </a:solidFill>
                <a:cs typeface="Times New Roman" panose="02020603050405020304" pitchFamily="18" charset="0"/>
              </a:rPr>
              <a:t>Are our policies welcoming to all students?</a:t>
            </a:r>
          </a:p>
          <a:p>
            <a:pPr marL="571500" indent="-571500"/>
            <a:endParaRPr lang="en-US" sz="35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500" dirty="0">
                <a:solidFill>
                  <a:schemeClr val="tx1"/>
                </a:solidFill>
                <a:cs typeface="Times New Roman" panose="02020603050405020304" pitchFamily="18" charset="0"/>
              </a:rPr>
              <a:t>How can we know if our institution is making progress?  What should we assess?  What metrics should we use?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0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8A9A9E-F792-4E7B-BC2A-7C5C06BEC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to consider: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CA9782-EE36-44D0-B3E8-E55E5A26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/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Establish an equity and inclusion 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task force.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n-US" sz="3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742950" indent="-742950"/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Conduct an equity and inclusion 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policy review.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n-US" sz="3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742950" indent="-742950"/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Develop an institutional statement 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on equity and inclusion.</a:t>
            </a:r>
          </a:p>
        </p:txBody>
      </p:sp>
    </p:spTree>
    <p:extLst>
      <p:ext uri="{BB962C8B-B14F-4D97-AF65-F5344CB8AC3E}">
        <p14:creationId xmlns:p14="http://schemas.microsoft.com/office/powerpoint/2010/main" val="121037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8A9A9E-F792-4E7B-BC2A-7C5C06BEC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to consider (cont’d):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CA9782-EE36-44D0-B3E8-E55E5A26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Develop a board policy on equity 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and inclusion.</a:t>
            </a:r>
          </a:p>
          <a:p>
            <a:pPr>
              <a:buNone/>
            </a:pPr>
            <a:endParaRPr lang="en-US" sz="3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5"/>
            </a:pP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Conduct a board self-assessment.</a:t>
            </a:r>
            <a:b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n-US" sz="3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5"/>
            </a:pPr>
            <a:r>
              <a:rPr lang="en-US" sz="3500" b="1" dirty="0">
                <a:solidFill>
                  <a:schemeClr val="tx1"/>
                </a:solidFill>
                <a:cs typeface="Times New Roman" panose="02020603050405020304" pitchFamily="18" charset="0"/>
              </a:rPr>
              <a:t>Create an ongoing plan for concerns related to equity and inclusion.</a:t>
            </a:r>
          </a:p>
        </p:txBody>
      </p:sp>
    </p:spTree>
    <p:extLst>
      <p:ext uri="{BB962C8B-B14F-4D97-AF65-F5344CB8AC3E}">
        <p14:creationId xmlns:p14="http://schemas.microsoft.com/office/powerpoint/2010/main" val="350442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4CB56-050B-4FDB-8B2C-9EFC3662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/>
              <a:t>2019 Report: USC Center for Race and Equity</a:t>
            </a:r>
            <a:br>
              <a:rPr lang="en-US" sz="3100" dirty="0"/>
            </a:br>
            <a:r>
              <a:rPr lang="en-US" sz="3100" dirty="0"/>
              <a:t>Four-year public institutions in Massachusetts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DDD50B-04B2-4654-B46E-391B0F589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5" y="1837771"/>
            <a:ext cx="8795045" cy="219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0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38833B-666B-489B-9334-533EFF2E0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7788"/>
            <a:ext cx="9164367" cy="44710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9EA71F9-9D4D-4022-80B2-F6CDE0AE8403}"/>
              </a:ext>
            </a:extLst>
          </p:cNvPr>
          <p:cNvSpPr/>
          <p:nvPr/>
        </p:nvSpPr>
        <p:spPr>
          <a:xfrm>
            <a:off x="1018572" y="312516"/>
            <a:ext cx="5839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“Interaction Institute for Social Change | Artist: Angus Maguire.”  interactioninstitute.org and madewithangus.com.</a:t>
            </a:r>
          </a:p>
        </p:txBody>
      </p:sp>
    </p:spTree>
    <p:extLst>
      <p:ext uri="{BB962C8B-B14F-4D97-AF65-F5344CB8AC3E}">
        <p14:creationId xmlns:p14="http://schemas.microsoft.com/office/powerpoint/2010/main" val="2521822384"/>
      </p:ext>
    </p:extLst>
  </p:cSld>
  <p:clrMapOvr>
    <a:masterClrMapping/>
  </p:clrMapOvr>
</p:sld>
</file>

<file path=ppt/theme/theme1.xml><?xml version="1.0" encoding="utf-8"?>
<a:theme xmlns:a="http://schemas.openxmlformats.org/drawingml/2006/main" name="AGB%20Consulting%20PPT%20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GB%20Consulting%20PPT%20theme" id="{7A9DC0B5-24A5-4EF5-BB4C-7F7959B943E0}" vid="{F026DD07-842A-40DC-99F7-3BE05FB989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96906990FABA47819402D8A429D64C" ma:contentTypeVersion="10" ma:contentTypeDescription="Create a new document." ma:contentTypeScope="" ma:versionID="bd4f1bb209165ffe468629dcc7f33f96">
  <xsd:schema xmlns:xsd="http://www.w3.org/2001/XMLSchema" xmlns:xs="http://www.w3.org/2001/XMLSchema" xmlns:p="http://schemas.microsoft.com/office/2006/metadata/properties" xmlns:ns2="0d62f770-1e57-406d-858f-c1f16718303f" xmlns:ns3="ffac67d5-abf2-4057-aee3-0c42d4967056" targetNamespace="http://schemas.microsoft.com/office/2006/metadata/properties" ma:root="true" ma:fieldsID="de90e5eb23760cbc5fb78546f1c0b9fe" ns2:_="" ns3:_="">
    <xsd:import namespace="0d62f770-1e57-406d-858f-c1f16718303f"/>
    <xsd:import namespace="ffac67d5-abf2-4057-aee3-0c42d496705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2f770-1e57-406d-858f-c1f1671830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c67d5-abf2-4057-aee3-0c42d49670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72E0CD-D2CE-4247-A76F-D048B50100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E85645-F369-4878-80E9-D47D2F99ED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ffac67d5-abf2-4057-aee3-0c42d4967056"/>
    <ds:schemaRef ds:uri="http://schemas.microsoft.com/office/2006/metadata/properties"/>
    <ds:schemaRef ds:uri="http://purl.org/dc/elements/1.1/"/>
    <ds:schemaRef ds:uri="0d62f770-1e57-406d-858f-c1f16718303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1A6515-33FF-4A5B-BB4A-13EC53B12F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62f770-1e57-406d-858f-c1f16718303f"/>
    <ds:schemaRef ds:uri="ffac67d5-abf2-4057-aee3-0c42d49670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AGB%20Consulting%20PPT%20theme</Template>
  <TotalTime>180</TotalTime>
  <Words>123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Lucida Grande</vt:lpstr>
      <vt:lpstr>AGB%20Consulting%20PPT%20theme</vt:lpstr>
      <vt:lpstr>PowerPoint Presentation</vt:lpstr>
      <vt:lpstr>Difficult conversations</vt:lpstr>
      <vt:lpstr>Key questions to consider:</vt:lpstr>
      <vt:lpstr>Actions to consider:</vt:lpstr>
      <vt:lpstr>Actions to consider (cont’d):</vt:lpstr>
      <vt:lpstr>2019 Report: USC Center for Race and Equity Four-year public institutions in Massachusetts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Grace Quackenbush</dc:creator>
  <cp:lastModifiedBy>Chadha, Suchita (DHE)</cp:lastModifiedBy>
  <cp:revision>18</cp:revision>
  <dcterms:created xsi:type="dcterms:W3CDTF">2016-09-09T12:53:38Z</dcterms:created>
  <dcterms:modified xsi:type="dcterms:W3CDTF">2019-04-02T12:53:41Z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0x010100B696906990FABA47819402D8A429D64C</vt:lpwstr>
  </property>
</Properties>
</file>